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0" r:id="rId5"/>
    <p:sldId id="259" r:id="rId6"/>
    <p:sldId id="272" r:id="rId7"/>
    <p:sldId id="273" r:id="rId8"/>
    <p:sldId id="261" r:id="rId9"/>
    <p:sldId id="274" r:id="rId10"/>
    <p:sldId id="275" r:id="rId11"/>
    <p:sldId id="276" r:id="rId12"/>
    <p:sldId id="263" r:id="rId13"/>
    <p:sldId id="264" r:id="rId14"/>
    <p:sldId id="277" r:id="rId15"/>
    <p:sldId id="265" r:id="rId16"/>
    <p:sldId id="266" r:id="rId17"/>
    <p:sldId id="267" r:id="rId18"/>
    <p:sldId id="268" r:id="rId19"/>
    <p:sldId id="278" r:id="rId20"/>
    <p:sldId id="279" r:id="rId21"/>
    <p:sldId id="282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06A"/>
    <a:srgbClr val="EAE2A6"/>
    <a:srgbClr val="B4C6A6"/>
    <a:srgbClr val="D3E4CD"/>
    <a:srgbClr val="99A799"/>
    <a:srgbClr val="FEF5ED"/>
    <a:srgbClr val="ADC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BAB18-CE2E-4930-AFDA-16FD008C0DE2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39C51-E1BC-4089-9D41-A8A5C8D842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9C51-E1BC-4089-9D41-A8A5C8D842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6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9C51-E1BC-4089-9D41-A8A5C8D842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1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9C51-E1BC-4089-9D41-A8A5C8D842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8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9C51-E1BC-4089-9D41-A8A5C8D842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6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9C51-E1BC-4089-9D41-A8A5C8D842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6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7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6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3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1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6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3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9017-055B-4DD8-BCB7-721968A533F6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0AC25-2D71-4E41-A0A9-67A8B721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1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92.168.10.166:8190/jejubaragy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148114"/>
            <a:ext cx="12192000" cy="2801257"/>
          </a:xfrm>
          <a:prstGeom prst="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07552" y="4127344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정보처리산업기사 </a:t>
            </a:r>
            <a:r>
              <a:rPr lang="ko-KR" altLang="en-US" sz="16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과정평가형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자바 개발자 양성과정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김유진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27" y="2057434"/>
            <a:ext cx="3399143" cy="22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712584" y="1548832"/>
            <a:ext cx="9013471" cy="4939054"/>
          </a:xfrm>
          <a:prstGeom prst="roundRect">
            <a:avLst/>
          </a:prstGeom>
          <a:solidFill>
            <a:srgbClr val="B4C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339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요구사항 분석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1944805" y="1378697"/>
            <a:ext cx="1152744" cy="496827"/>
          </a:xfrm>
          <a:prstGeom prst="roundRect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7561" y="1817756"/>
            <a:ext cx="755687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로그인 후 회원 목록과 관리자 목록을 볼 수 있다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목록에서 회원 강등 및 회원 복구가 가능하다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최고 권한 관리자의 경우 관리자 등록과 관리자 삭제가 가능하다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목록을 볼 수 있고 검색 및 카테고리 검색이 가능하다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 게시판에서 글을 작성할 수 있다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 게시판에 있는 모든 글의 삭제 권한을 갖는다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상세보기에서 댓글 및 </a:t>
            </a:r>
            <a:r>
              <a:rPr lang="ko-KR" altLang="en-US" sz="20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대댓글을</a:t>
            </a: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달 수 있으며 삭제 권한을 갖는다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1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위로 굽은 화살표 2"/>
          <p:cNvSpPr/>
          <p:nvPr/>
        </p:nvSpPr>
        <p:spPr>
          <a:xfrm rot="16200000">
            <a:off x="6583188" y="576759"/>
            <a:ext cx="878095" cy="2804206"/>
          </a:xfrm>
          <a:prstGeom prst="bentUpArrow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339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요구사항 분석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1952659" y="4053625"/>
            <a:ext cx="1358246" cy="58539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8852" y="2316311"/>
            <a:ext cx="1358246" cy="58539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비회원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76503" y="2316310"/>
            <a:ext cx="1358246" cy="58539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01006" y="1438216"/>
            <a:ext cx="2873939" cy="58539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탈퇴 회원</a:t>
            </a:r>
            <a:r>
              <a:rPr lang="en-US" altLang="ko-KR" sz="20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20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블랙 회원</a:t>
            </a:r>
            <a:endParaRPr lang="ko-KR" altLang="en-US" sz="2000" dirty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065486" y="2209866"/>
            <a:ext cx="2162629" cy="798286"/>
          </a:xfrm>
          <a:prstGeom prst="rightArrow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회원가입</a:t>
            </a:r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6733" y="3008152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글 보기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20727" y="3014501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및 </a:t>
            </a:r>
            <a:r>
              <a:rPr lang="ko-KR" altLang="en-US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9496" y="4750572"/>
            <a:ext cx="20697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관리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목록 보기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글 보기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댓글 및 </a:t>
            </a:r>
            <a:r>
              <a:rPr lang="ko-KR" altLang="en-US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0684" y="4053624"/>
            <a:ext cx="1637066" cy="58539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831" y="4750572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등록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삭제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44947" y="4281644"/>
            <a:ext cx="4891154" cy="19633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용어 정리</a:t>
            </a:r>
            <a:endParaRPr lang="en-US" altLang="ko-KR" sz="20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20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비회원 </a:t>
            </a:r>
            <a:r>
              <a:rPr lang="en-US" altLang="ko-KR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가입 하지 않고 사이트를 이용하는 사람</a:t>
            </a:r>
            <a:endParaRPr lang="en-US" altLang="ko-KR" sz="16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</a:t>
            </a:r>
            <a:r>
              <a:rPr lang="en-US" altLang="ko-KR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가입 절차를 거쳐 가입한 사람</a:t>
            </a:r>
            <a:endParaRPr lang="en-US" altLang="ko-KR" sz="16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</a:t>
            </a:r>
            <a:r>
              <a:rPr lang="en-US" altLang="ko-KR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관리자에 의해 관리자로 등록된 사람</a:t>
            </a:r>
            <a:endParaRPr lang="en-US" altLang="ko-KR" sz="16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 </a:t>
            </a:r>
            <a:r>
              <a:rPr lang="en-US" altLang="ko-KR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최초로 생성된 관리자 계정</a:t>
            </a:r>
            <a:endParaRPr lang="en-US" altLang="ko-KR" sz="1600" dirty="0" smtClean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5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614783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6. </a:t>
              </a:r>
              <a:r>
                <a:rPr lang="ko-KR" altLang="en-US" sz="2400" dirty="0" err="1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유스케이스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다이어그램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en-US" altLang="ko-KR" sz="2400" dirty="0" err="1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Usecase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Diagram)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2035" y="3624579"/>
            <a:ext cx="428322" cy="588777"/>
            <a:chOff x="934391" y="2362099"/>
            <a:chExt cx="428322" cy="785037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8" name="타원 17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>
                <a:stCxn id="18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66637" y="4984553"/>
            <a:ext cx="668773" cy="588777"/>
            <a:chOff x="810398" y="2362099"/>
            <a:chExt cx="668773" cy="785037"/>
          </a:xfrm>
        </p:grpSpPr>
        <p:grpSp>
          <p:nvGrpSpPr>
            <p:cNvPr id="24" name="그룹 23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6" name="타원 25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26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64170" y="2206107"/>
            <a:ext cx="893193" cy="588777"/>
            <a:chOff x="692060" y="2362099"/>
            <a:chExt cx="893193" cy="785037"/>
          </a:xfrm>
        </p:grpSpPr>
        <p:grpSp>
          <p:nvGrpSpPr>
            <p:cNvPr id="32" name="그룹 31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4" name="타원 33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stCxn id="34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223095" y="5155831"/>
            <a:ext cx="546945" cy="742667"/>
            <a:chOff x="882294" y="2362099"/>
            <a:chExt cx="546945" cy="990223"/>
          </a:xfrm>
        </p:grpSpPr>
        <p:grpSp>
          <p:nvGrpSpPr>
            <p:cNvPr id="40" name="그룹 39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42" name="타원 41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stCxn id="42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882294" y="2818842"/>
              <a:ext cx="54694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Sub</a:t>
              </a:r>
            </a:p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2425284" y="1622927"/>
            <a:ext cx="7352226" cy="4934635"/>
          </a:xfrm>
          <a:prstGeom prst="rect">
            <a:avLst/>
          </a:prstGeom>
          <a:noFill/>
          <a:ln w="12700"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10202452" y="2031083"/>
            <a:ext cx="579005" cy="742667"/>
            <a:chOff x="866264" y="2362099"/>
            <a:chExt cx="579005" cy="990223"/>
          </a:xfrm>
        </p:grpSpPr>
        <p:grpSp>
          <p:nvGrpSpPr>
            <p:cNvPr id="49" name="그룹 48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51" name="타원 50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stCxn id="51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66264" y="2818842"/>
              <a:ext cx="57900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Master</a:t>
              </a:r>
            </a:p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sp>
        <p:nvSpPr>
          <p:cNvPr id="56" name="타원 55"/>
          <p:cNvSpPr/>
          <p:nvPr/>
        </p:nvSpPr>
        <p:spPr>
          <a:xfrm>
            <a:off x="4111349" y="5657953"/>
            <a:ext cx="1760097" cy="661129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764759" y="1924513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회원가입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759782" y="3337682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636662" y="4125290"/>
            <a:ext cx="1326445" cy="547119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리스트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731964" y="2457439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746026" y="5001340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정보 수정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764759" y="5922539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탈퇴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484334" y="3740373"/>
            <a:ext cx="1131016" cy="424833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076635" y="5001340"/>
            <a:ext cx="2082010" cy="959390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작성</a:t>
            </a:r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347977" y="2284168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등록</a:t>
            </a:r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8347977" y="5290904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강등</a:t>
            </a:r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복구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347977" y="4711849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목록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579950" y="4220068"/>
            <a:ext cx="1075379" cy="443981"/>
          </a:xfrm>
          <a:prstGeom prst="ellipse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보기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11442196" y="3625257"/>
            <a:ext cx="546945" cy="588778"/>
            <a:chOff x="882294" y="2362099"/>
            <a:chExt cx="546945" cy="785038"/>
          </a:xfrm>
        </p:grpSpPr>
        <p:grpSp>
          <p:nvGrpSpPr>
            <p:cNvPr id="75" name="그룹 7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77" name="타원 7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>
                <a:stCxn id="7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882294" y="2818842"/>
              <a:ext cx="54694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cxnSp>
        <p:nvCxnSpPr>
          <p:cNvPr id="93" name="직선 화살표 연결선 92"/>
          <p:cNvCxnSpPr/>
          <p:nvPr/>
        </p:nvCxnSpPr>
        <p:spPr>
          <a:xfrm flipH="1">
            <a:off x="591047" y="2636515"/>
            <a:ext cx="352416" cy="988064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 flipV="1">
            <a:off x="608717" y="4213356"/>
            <a:ext cx="430441" cy="1236864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V="1">
            <a:off x="1829884" y="2146504"/>
            <a:ext cx="907396" cy="525270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33" idx="3"/>
            <a:endCxn id="61" idx="2"/>
          </p:cNvCxnSpPr>
          <p:nvPr/>
        </p:nvCxnSpPr>
        <p:spPr>
          <a:xfrm>
            <a:off x="1857363" y="2671774"/>
            <a:ext cx="874601" cy="7656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endCxn id="60" idx="2"/>
          </p:cNvCxnSpPr>
          <p:nvPr/>
        </p:nvCxnSpPr>
        <p:spPr>
          <a:xfrm>
            <a:off x="1829884" y="2671774"/>
            <a:ext cx="806778" cy="1727076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829884" y="2671774"/>
            <a:ext cx="3626971" cy="1281016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25" idx="3"/>
            <a:endCxn id="25" idx="3"/>
          </p:cNvCxnSpPr>
          <p:nvPr/>
        </p:nvCxnSpPr>
        <p:spPr>
          <a:xfrm>
            <a:off x="1735410" y="54502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25" idx="3"/>
            <a:endCxn id="63" idx="2"/>
          </p:cNvCxnSpPr>
          <p:nvPr/>
        </p:nvCxnSpPr>
        <p:spPr>
          <a:xfrm>
            <a:off x="1735410" y="5450220"/>
            <a:ext cx="1029349" cy="694310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25" idx="3"/>
            <a:endCxn id="60" idx="2"/>
          </p:cNvCxnSpPr>
          <p:nvPr/>
        </p:nvCxnSpPr>
        <p:spPr>
          <a:xfrm flipV="1">
            <a:off x="1735410" y="4398850"/>
            <a:ext cx="901252" cy="1051370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1707931" y="5223331"/>
            <a:ext cx="1010616" cy="226889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25" idx="3"/>
            <a:endCxn id="25" idx="3"/>
          </p:cNvCxnSpPr>
          <p:nvPr/>
        </p:nvCxnSpPr>
        <p:spPr>
          <a:xfrm>
            <a:off x="1735410" y="54502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 flipV="1">
            <a:off x="1707931" y="3952790"/>
            <a:ext cx="3748924" cy="1497430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25" idx="3"/>
            <a:endCxn id="25" idx="3"/>
          </p:cNvCxnSpPr>
          <p:nvPr/>
        </p:nvCxnSpPr>
        <p:spPr>
          <a:xfrm>
            <a:off x="1735410" y="54502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V="1">
            <a:off x="1707931" y="2679430"/>
            <a:ext cx="996554" cy="2770790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25" idx="3"/>
            <a:endCxn id="56" idx="2"/>
          </p:cNvCxnSpPr>
          <p:nvPr/>
        </p:nvCxnSpPr>
        <p:spPr>
          <a:xfrm>
            <a:off x="1735410" y="5450220"/>
            <a:ext cx="2375939" cy="538298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1707931" y="5450220"/>
            <a:ext cx="4341225" cy="30815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stCxn id="71" idx="6"/>
            <a:endCxn id="41" idx="1"/>
          </p:cNvCxnSpPr>
          <p:nvPr/>
        </p:nvCxnSpPr>
        <p:spPr>
          <a:xfrm>
            <a:off x="9423356" y="4933840"/>
            <a:ext cx="799739" cy="764603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stCxn id="50" idx="1"/>
            <a:endCxn id="68" idx="6"/>
          </p:cNvCxnSpPr>
          <p:nvPr/>
        </p:nvCxnSpPr>
        <p:spPr>
          <a:xfrm flipH="1" flipV="1">
            <a:off x="9423356" y="2506159"/>
            <a:ext cx="779096" cy="67536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>
            <a:stCxn id="50" idx="1"/>
            <a:endCxn id="71" idx="6"/>
          </p:cNvCxnSpPr>
          <p:nvPr/>
        </p:nvCxnSpPr>
        <p:spPr>
          <a:xfrm flipH="1">
            <a:off x="9423356" y="2573695"/>
            <a:ext cx="779096" cy="2360145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50" idx="3"/>
          </p:cNvCxnSpPr>
          <p:nvPr/>
        </p:nvCxnSpPr>
        <p:spPr>
          <a:xfrm>
            <a:off x="10781457" y="2598505"/>
            <a:ext cx="914400" cy="914400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41" idx="3"/>
            <a:endCxn id="76" idx="2"/>
          </p:cNvCxnSpPr>
          <p:nvPr/>
        </p:nvCxnSpPr>
        <p:spPr>
          <a:xfrm flipV="1">
            <a:off x="10770040" y="4214035"/>
            <a:ext cx="945629" cy="1484408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>
            <a:stCxn id="50" idx="1"/>
            <a:endCxn id="65" idx="6"/>
          </p:cNvCxnSpPr>
          <p:nvPr/>
        </p:nvCxnSpPr>
        <p:spPr>
          <a:xfrm flipH="1">
            <a:off x="6615350" y="2573695"/>
            <a:ext cx="3587102" cy="1379095"/>
          </a:xfrm>
          <a:prstGeom prst="line">
            <a:avLst/>
          </a:prstGeom>
          <a:ln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56" idx="0"/>
            <a:endCxn id="65" idx="3"/>
          </p:cNvCxnSpPr>
          <p:nvPr/>
        </p:nvCxnSpPr>
        <p:spPr>
          <a:xfrm flipV="1">
            <a:off x="4991398" y="4102991"/>
            <a:ext cx="658569" cy="1554962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>
            <a:stCxn id="72" idx="1"/>
            <a:endCxn id="65" idx="5"/>
          </p:cNvCxnSpPr>
          <p:nvPr/>
        </p:nvCxnSpPr>
        <p:spPr>
          <a:xfrm flipH="1" flipV="1">
            <a:off x="6449717" y="4102991"/>
            <a:ext cx="287719" cy="182097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/>
          <p:cNvCxnSpPr>
            <a:stCxn id="67" idx="0"/>
            <a:endCxn id="72" idx="4"/>
          </p:cNvCxnSpPr>
          <p:nvPr/>
        </p:nvCxnSpPr>
        <p:spPr>
          <a:xfrm flipV="1">
            <a:off x="7117640" y="4664049"/>
            <a:ext cx="0" cy="337291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/>
          <p:cNvCxnSpPr/>
          <p:nvPr/>
        </p:nvCxnSpPr>
        <p:spPr>
          <a:xfrm>
            <a:off x="3269993" y="3781663"/>
            <a:ext cx="2413" cy="343627"/>
          </a:xfrm>
          <a:prstGeom prst="straightConnector1">
            <a:avLst/>
          </a:prstGeom>
          <a:ln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3312915" y="3847869"/>
            <a:ext cx="6908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&lt;&lt;extend&gt;&gt;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5325248" y="4842936"/>
            <a:ext cx="6908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&lt;&lt;extend&gt;&gt;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7166314" y="4802351"/>
            <a:ext cx="72616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&lt;&lt;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extend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&gt;&gt;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02692" y="4063814"/>
            <a:ext cx="72616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&lt;&lt;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extend&gt;&gt;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0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/>
          <p:cNvCxnSpPr/>
          <p:nvPr/>
        </p:nvCxnSpPr>
        <p:spPr>
          <a:xfrm>
            <a:off x="6358140" y="6129581"/>
            <a:ext cx="3298957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718498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7.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순차 다이어그램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(User Mode Sequence Diagram)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703131" y="1266883"/>
            <a:ext cx="14599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방문 이용자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71617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아웃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256660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목록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41701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게시판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37374" y="1266883"/>
            <a:ext cx="14599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가입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7" name="직선 연결선 16"/>
          <p:cNvCxnSpPr>
            <a:stCxn id="5" idx="2"/>
          </p:cNvCxnSpPr>
          <p:nvPr/>
        </p:nvCxnSpPr>
        <p:spPr>
          <a:xfrm>
            <a:off x="2433100" y="1741715"/>
            <a:ext cx="22654" cy="4978399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57435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26985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012028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897069" y="1741713"/>
            <a:ext cx="22654" cy="4978401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173311" y="2145439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83219" y="3194897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93126" y="4245988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02272" y="599376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07554" y="2145439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67197" y="3198164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751231" y="4245988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657097" y="599376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692887" y="2281257"/>
            <a:ext cx="1314667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02795" y="3330715"/>
            <a:ext cx="3164402" cy="3267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712702" y="4381806"/>
            <a:ext cx="5038529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692887" y="2469939"/>
            <a:ext cx="1314667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2702795" y="3519397"/>
            <a:ext cx="3164402" cy="3267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712702" y="4570488"/>
            <a:ext cx="5038529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6421848" y="6318263"/>
            <a:ext cx="3235249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41271" y="1985786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1.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회원정보 입력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72672" y="2278383"/>
            <a:ext cx="499761" cy="2089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7" name="구부러진 연결선 56"/>
          <p:cNvCxnSpPr>
            <a:stCxn id="26" idx="0"/>
            <a:endCxn id="55" idx="3"/>
          </p:cNvCxnSpPr>
          <p:nvPr/>
        </p:nvCxnSpPr>
        <p:spPr>
          <a:xfrm rot="16200000" flipH="1">
            <a:off x="4401179" y="2011602"/>
            <a:ext cx="237416" cy="505091"/>
          </a:xfrm>
          <a:prstGeom prst="curvedConnector4">
            <a:avLst>
              <a:gd name="adj1" fmla="val -47379"/>
              <a:gd name="adj2" fmla="val 145259"/>
            </a:avLst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65492" y="178904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1.1 id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중복 체크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64138" y="2429483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2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정보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35202" y="302311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19336" y="3511810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정보 확인 승인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73827" y="4001588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이름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카테고리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70553" y="4546180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정보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58140" y="5735097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9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작성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26742" y="628048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10.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189984" y="5158551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645028" y="5153865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2709560" y="5289683"/>
            <a:ext cx="6935468" cy="4686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2709560" y="5478365"/>
            <a:ext cx="6935468" cy="4686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007282" y="498351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7.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조회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조회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697431" y="5453389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8.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2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/>
          <p:cNvCxnSpPr/>
          <p:nvPr/>
        </p:nvCxnSpPr>
        <p:spPr>
          <a:xfrm>
            <a:off x="5052901" y="6332777"/>
            <a:ext cx="5861900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751038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7.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순차 다이어그램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(Admin Mode Sequence Diagram)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97892" y="1266883"/>
            <a:ext cx="14599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49857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아웃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90297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목록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399405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게시판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32135" y="1266883"/>
            <a:ext cx="14599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등록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7" name="직선 연결선 16"/>
          <p:cNvCxnSpPr>
            <a:stCxn id="5" idx="2"/>
          </p:cNvCxnSpPr>
          <p:nvPr/>
        </p:nvCxnSpPr>
        <p:spPr>
          <a:xfrm>
            <a:off x="1127861" y="1741715"/>
            <a:ext cx="22654" cy="4978399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52196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91033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545665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154773" y="1741713"/>
            <a:ext cx="22654" cy="4978401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8072" y="208738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77980" y="2832040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87887" y="4826548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83433" y="617494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02315" y="208738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45437" y="2835307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84868" y="4826548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914801" y="6196959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87648" y="2223201"/>
            <a:ext cx="1314667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397556" y="2967858"/>
            <a:ext cx="3047881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407463" y="4962366"/>
            <a:ext cx="7857523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1387648" y="2411883"/>
            <a:ext cx="1314667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397556" y="3156540"/>
            <a:ext cx="3024504" cy="1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1407465" y="5151048"/>
            <a:ext cx="7877403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5088952" y="6521459"/>
            <a:ext cx="5813780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36032" y="192773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1.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정보 입력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967433" y="2220327"/>
            <a:ext cx="499761" cy="2089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7" name="구부러진 연결선 56"/>
          <p:cNvCxnSpPr>
            <a:stCxn id="26" idx="0"/>
            <a:endCxn id="55" idx="3"/>
          </p:cNvCxnSpPr>
          <p:nvPr/>
        </p:nvCxnSpPr>
        <p:spPr>
          <a:xfrm rot="16200000" flipH="1">
            <a:off x="3095940" y="1953546"/>
            <a:ext cx="237416" cy="505091"/>
          </a:xfrm>
          <a:prstGeom prst="curvedConnector4">
            <a:avLst>
              <a:gd name="adj1" fmla="val -47379"/>
              <a:gd name="adj2" fmla="val 145259"/>
            </a:avLst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60253" y="173098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1.1 id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중복 체크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58899" y="2371427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2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등록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29963" y="2660261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14097" y="3148953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승인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3195" y="4669683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9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이름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카테고리 검색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5314" y="5126745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10.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정보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45508" y="5996872"/>
            <a:ext cx="4437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13.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작성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4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21503" y="6483682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14.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884745" y="5477859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0902732" y="5473173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1404321" y="5613677"/>
            <a:ext cx="9514327" cy="0"/>
          </a:xfrm>
          <a:prstGeom prst="straightConnector1">
            <a:avLst/>
          </a:prstGeom>
          <a:ln w="28575">
            <a:solidFill>
              <a:srgbClr val="668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1404321" y="5802359"/>
            <a:ext cx="9635510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134358" y="5302823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11.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조회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댓글 조회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92192" y="57726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12.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게시판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06936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목록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6362304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7239194" y="1266883"/>
            <a:ext cx="1510737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목록</a:t>
            </a:r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7994562" y="1741714"/>
            <a:ext cx="22654" cy="4978400"/>
          </a:xfrm>
          <a:prstGeom prst="line">
            <a:avLst/>
          </a:prstGeom>
          <a:ln w="57150">
            <a:solidFill>
              <a:srgbClr val="6680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4442572" y="4140090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445437" y="3506907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735287" y="4140090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131369" y="3506907"/>
            <a:ext cx="519576" cy="474832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965013" y="3657239"/>
            <a:ext cx="1166356" cy="0"/>
          </a:xfrm>
          <a:prstGeom prst="straightConnector1">
            <a:avLst/>
          </a:prstGeom>
          <a:ln w="28575">
            <a:solidFill>
              <a:srgbClr val="66806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962148" y="4290422"/>
            <a:ext cx="2773139" cy="0"/>
          </a:xfrm>
          <a:prstGeom prst="straightConnector1">
            <a:avLst/>
          </a:prstGeom>
          <a:ln w="28575">
            <a:solidFill>
              <a:srgbClr val="66806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4962148" y="4479104"/>
            <a:ext cx="2773139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4965013" y="3845921"/>
            <a:ext cx="1166356" cy="0"/>
          </a:xfrm>
          <a:prstGeom prst="straightConnector1">
            <a:avLst/>
          </a:prstGeom>
          <a:ln w="28575">
            <a:solidFill>
              <a:srgbClr val="66806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876780" y="335538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강등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복구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23189" y="379802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회원 목록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161365" y="3995843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7.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등록</a:t>
            </a:r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72867" y="4453154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8. </a:t>
            </a:r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 목록 확인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1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055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8.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기능 정의서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7" y="1239213"/>
            <a:ext cx="9555677" cy="5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161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9. DB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설계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" y="1195671"/>
            <a:ext cx="11822175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961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10. Project source Explorer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7"/>
          <a:stretch/>
        </p:blipFill>
        <p:spPr>
          <a:xfrm>
            <a:off x="9390690" y="1325516"/>
            <a:ext cx="1812746" cy="4515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2" y="1239213"/>
            <a:ext cx="2648320" cy="465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831" y="1289907"/>
            <a:ext cx="2905530" cy="5496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8"/>
          <a:stretch/>
        </p:blipFill>
        <p:spPr>
          <a:xfrm>
            <a:off x="5587151" y="1289906"/>
            <a:ext cx="1756962" cy="539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88" y="1239213"/>
            <a:ext cx="1602427" cy="46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8390" r="2380"/>
          <a:stretch/>
        </p:blipFill>
        <p:spPr>
          <a:xfrm>
            <a:off x="117231" y="1063645"/>
            <a:ext cx="8752115" cy="44489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408" y="1239213"/>
            <a:ext cx="2038838" cy="2224956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0423" y="1239213"/>
            <a:ext cx="6411546" cy="4001002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16195" y="5240215"/>
            <a:ext cx="2959589" cy="447902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06364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92023" y="110679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0378" y="543291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46523" y="2592752"/>
            <a:ext cx="2770841" cy="4036421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 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Header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 전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 후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관리자모드에 따라 헤더에 뜨는 메뉴가 다름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 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Main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조회수가 높은 글을 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볼 수 있고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글을 클릭하면 해당 글 세부 정보로 갈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③ 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Footer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페이지 정보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모드를 클릭하면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로그인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로그인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로그인 후에는 관리자 모드 버튼이 사라짐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239213"/>
            <a:ext cx="11790669" cy="52994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97953" y="2277208"/>
            <a:ext cx="3695039" cy="1969478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41303" y="4181079"/>
            <a:ext cx="2753889" cy="2533163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아이디와 비밀번호를 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입력 후에 로그인 가능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 하시겠습니까 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클릭하면 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 페이지로 이동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1294" y="675708"/>
            <a:ext cx="2013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66806A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INDEX</a:t>
            </a:r>
            <a:endParaRPr lang="ko-KR" altLang="en-US" sz="4800" b="1" dirty="0">
              <a:solidFill>
                <a:srgbClr val="66806A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425371" y="481679"/>
            <a:ext cx="8055428" cy="5894642"/>
            <a:chOff x="3628571" y="607758"/>
            <a:chExt cx="8055428" cy="5894642"/>
          </a:xfrm>
          <a:solidFill>
            <a:srgbClr val="B4C6A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모서리가 둥근 직사각형 4"/>
            <p:cNvSpPr/>
            <p:nvPr/>
          </p:nvSpPr>
          <p:spPr>
            <a:xfrm>
              <a:off x="3628571" y="607758"/>
              <a:ext cx="8055428" cy="58946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3E4CD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10296" y="1348430"/>
              <a:ext cx="2930610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주제 및 목적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개발환경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개발 리소스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작업 분할 구조도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(WBS)</a:t>
              </a: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작업 일정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09050" y="1348430"/>
              <a:ext cx="845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계획</a:t>
              </a:r>
              <a:endParaRPr lang="ko-KR" altLang="en-US" sz="28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10296" y="3008060"/>
              <a:ext cx="4637808" cy="175432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요구사항 분석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6.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유스케이스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다이어그램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Usecase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Diagram)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7.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순차 다이어그램</a:t>
              </a:r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(Sequence Diagram)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8.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 정의서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9. DB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설계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10. Project source Explorer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09050" y="3031859"/>
              <a:ext cx="165141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설계</a:t>
              </a:r>
              <a:endParaRPr lang="ko-KR" altLang="en-US" sz="28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10296" y="5221688"/>
              <a:ext cx="252024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12. </a:t>
              </a:r>
              <a:r>
                <a:rPr lang="ko-KR" altLang="en-US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차후 개발 내용</a:t>
              </a:r>
              <a:endParaRPr lang="en-US" altLang="ko-KR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09050" y="5226658"/>
              <a:ext cx="198163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구현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테스트</a:t>
              </a:r>
              <a:endParaRPr lang="ko-KR" altLang="en-US" sz="28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86" y="575029"/>
            <a:ext cx="1272519" cy="8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9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637998"/>
            <a:ext cx="11790669" cy="450189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49445" y="1846385"/>
            <a:ext cx="6113401" cy="315803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41477" y="3888943"/>
            <a:ext cx="2753889" cy="2533163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가입 페이지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아이디 중복 확인을 해야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회원가입이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비밀번호와 비밀번호 확인이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같아야 회원 가입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프로필 사진은 업로드 하지 않아도 됨</a:t>
            </a:r>
            <a:endParaRPr lang="en-US" altLang="ko-KR" sz="105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0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823808"/>
            <a:ext cx="9633711" cy="37040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98674" y="2090610"/>
            <a:ext cx="4847308" cy="3268218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75011" y="1690023"/>
            <a:ext cx="2357443" cy="4227201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①회원 가입 페이지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②정보 저장 버튼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정보 수정을 위해서는 비밀번호를 입력해야 하며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비밀번호를 바꾸고 싶으면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예전 비밀번호와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새로운 비밀번호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비밀번호 체크를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전부 입력해야한다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버튼을 누르면 저장이 됨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탈퇴 버튼</a:t>
            </a:r>
            <a:endParaRPr lang="en-US" altLang="ko-KR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탈퇴가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5095" y="4510456"/>
            <a:ext cx="654597" cy="360484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06262" y="190594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2328" y="432579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3842" y="4510456"/>
            <a:ext cx="654597" cy="360484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98805" y="423345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239213"/>
            <a:ext cx="9633711" cy="48732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22869" y="1585136"/>
            <a:ext cx="6553016" cy="483696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31357" y="2164808"/>
            <a:ext cx="2357443" cy="3453478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①게시 글 리스트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 페이지 당 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개씩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 번에 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페이지 뜨도록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페이징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각 게시 글 클릭 시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게시 글 상세 보기로 이동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②글 작성 버튼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작성 버튼은 로그인 후에만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뜨며 클릭하면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작성 페이지로 이동</a:t>
            </a:r>
            <a:endParaRPr lang="en-US" altLang="ko-KR" sz="9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3534" y="5618286"/>
            <a:ext cx="654597" cy="360484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30457" y="14004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0000" y="544927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7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20292"/>
            <a:ext cx="9373116" cy="47376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6624" y="1406770"/>
            <a:ext cx="7111484" cy="422909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780827" y="3276807"/>
            <a:ext cx="2018967" cy="824578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작성 기능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파일 첨부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5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25429"/>
            <a:ext cx="9067987" cy="44247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12376" y="1400471"/>
            <a:ext cx="6958811" cy="4437622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491302" y="1497689"/>
            <a:ext cx="2357443" cy="4923522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①게시 글 상세 보기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정보 및 글에 달린 댓글 보기 가능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②댓글 보기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자신의 댓글인 경우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삭제가 가능하고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관리자일 경우에도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부적절한 댓글을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삭제할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 시에만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답글을 달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③댓글 달기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 후에만 댓글 작성이 가능하다</a:t>
            </a:r>
            <a:endParaRPr lang="en-US" altLang="ko-KR" sz="9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02721" y="4765431"/>
            <a:ext cx="2286000" cy="486376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14245" y="117828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53554" y="1763837"/>
            <a:ext cx="2549769" cy="2887294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55423" y="157917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3554" y="506714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5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4" y="1325429"/>
            <a:ext cx="8948578" cy="44247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10507" y="1763837"/>
            <a:ext cx="4813486" cy="3810486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491302" y="1497689"/>
            <a:ext cx="2357443" cy="4923522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①지도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지도에 여행지들의 </a:t>
            </a:r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마커가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뜸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마커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클릭 시 여행지 리스트에 해당 여행지가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스크롤 맨 위로 오며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노란색으로 배경색이 바뀜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②여행지 리스트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리스트를 출력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스크롤이 가능함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클릭 시 맨 위에 오며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배경 색이 노란색으로 바뀜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③카테고리 검색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원하는 카테고리를 누르면 해당 카테고리의 여행지만 목록에 출력됨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④여행지 이름 검색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여행지 이름을 부분만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입력해도 검색됨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39740" y="1497689"/>
            <a:ext cx="5985514" cy="266148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50299" y="534176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23993" y="2025619"/>
            <a:ext cx="1679330" cy="3548703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56999" y="533634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1411" y="123590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208" y="1763836"/>
            <a:ext cx="1648115" cy="261783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30339" y="156678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7" y="2057835"/>
            <a:ext cx="8948578" cy="287195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9443856" y="2730728"/>
            <a:ext cx="2357443" cy="1526172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로그인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32383" y="2502123"/>
            <a:ext cx="3068417" cy="1287361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7" y="1867021"/>
            <a:ext cx="8948578" cy="32535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73170" y="2134505"/>
            <a:ext cx="6360931" cy="173441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436036" y="1958323"/>
            <a:ext cx="2357443" cy="3673857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리스트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리스트를 출력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관리자는 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MASTER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라고 뜨며 최고 관리자로 로그인 하면 관리자 삭제 버튼이 뜬다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②관리자 등록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해당 관리자를 등록할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③관리자 삭제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해당 관리자를 삭제할 수 있다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76571" y="2747354"/>
            <a:ext cx="1075086" cy="409083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75039" y="195832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7560" y="3038455"/>
            <a:ext cx="1127769" cy="455360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330066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8440" y="254159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7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2" y="1504576"/>
            <a:ext cx="8806067" cy="42120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57335" y="1504576"/>
            <a:ext cx="6818550" cy="4403855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22836" y="1841798"/>
            <a:ext cx="2357443" cy="4169915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①활동 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리스트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리스트 출력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페이징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②회원 카테고리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카테고리 검색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현재 활동 가능한 회원과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탈퇴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강등된 회원을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따로 볼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③회원 강등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체크 박스를 클릭해 체크된 회원을 강등할 수 있다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 회원 검색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아이디 혹은 이름의 일부를 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검색할 수 있음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7674" y="2633054"/>
            <a:ext cx="3330180" cy="804738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077754" y="128780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76212" y="1615134"/>
            <a:ext cx="1998011" cy="34318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99679" y="147246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8650" y="32531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228" y="2003925"/>
            <a:ext cx="4729487" cy="34318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20534" y="177365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6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316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11. UI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시연 및 핵심 기능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2" y="1514829"/>
            <a:ext cx="8806067" cy="41915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57335" y="1504576"/>
            <a:ext cx="6818550" cy="4403855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22836" y="1841798"/>
            <a:ext cx="2357443" cy="4169915"/>
          </a:xfrm>
          <a:prstGeom prst="roundRect">
            <a:avLst/>
          </a:prstGeom>
          <a:solidFill>
            <a:srgbClr val="66806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①탈퇴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강등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리스트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리스트 출력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페이징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②회원 카테고리</a:t>
            </a:r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카테고리 검색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현재 활동 가능한 회원과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탈퇴</a:t>
            </a:r>
            <a:r>
              <a:rPr lang="en-US" altLang="ko-KR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강등된 회원을 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따로 볼 수 있다</a:t>
            </a:r>
            <a:endParaRPr lang="en-US" altLang="ko-KR" sz="12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③회원 복구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체크 박스를 클릭해 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체크된 회원을 복구할 수 있다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 회원 검색</a:t>
            </a:r>
            <a:endParaRPr lang="en-US" altLang="ko-KR" sz="16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아이디 혹은 이름의 일부를 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검색할 수 있음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7674" y="2633054"/>
            <a:ext cx="3330180" cy="804738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077754" y="128780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76212" y="1615134"/>
            <a:ext cx="1998011" cy="34318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99679" y="147246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②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8650" y="32531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③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228" y="2003925"/>
            <a:ext cx="4729487" cy="343189"/>
          </a:xfrm>
          <a:prstGeom prst="rect">
            <a:avLst/>
          </a:prstGeom>
          <a:noFill/>
          <a:ln w="76200">
            <a:solidFill>
              <a:srgbClr val="EAE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20534" y="177365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④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11307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주제 및 목적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39781" y="1772311"/>
            <a:ext cx="1000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본 시스템은 제주도의 여행지 정보 검색과 정보 공유 사이트를 통합하여</a:t>
            </a:r>
            <a:r>
              <a: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하나의 프로그램으로 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이용할 수 있는 여행 정보 사이트이다</a:t>
            </a:r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7892" y="3175476"/>
            <a:ext cx="1343822" cy="528203"/>
            <a:chOff x="397893" y="2594904"/>
            <a:chExt cx="1343822" cy="528203"/>
          </a:xfrm>
          <a:solidFill>
            <a:srgbClr val="B4C6A6"/>
          </a:solidFill>
        </p:grpSpPr>
        <p:sp>
          <p:nvSpPr>
            <p:cNvPr id="11" name="모서리가 둥근 직사각형 10"/>
            <p:cNvSpPr/>
            <p:nvPr/>
          </p:nvSpPr>
          <p:spPr>
            <a:xfrm>
              <a:off x="397893" y="2594904"/>
              <a:ext cx="1343822" cy="5282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4009" y="2658950"/>
              <a:ext cx="89159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이용자</a:t>
              </a:r>
              <a:endPara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9781" y="3941105"/>
            <a:ext cx="8052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모든 이용자는 제주도 여행지 정보 확인</a:t>
            </a:r>
            <a:r>
              <a: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여행 정보 게시판 이용이 가능하다</a:t>
            </a:r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97892" y="4752901"/>
            <a:ext cx="1343822" cy="528203"/>
            <a:chOff x="397893" y="2594904"/>
            <a:chExt cx="1343822" cy="528203"/>
          </a:xfrm>
          <a:solidFill>
            <a:srgbClr val="B4C6A6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97893" y="2594904"/>
              <a:ext cx="1343822" cy="5282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4010" y="2658950"/>
              <a:ext cx="89159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관리자</a:t>
              </a:r>
              <a:endPara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39781" y="5518530"/>
            <a:ext cx="1000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관리자를 기본으로 설정하고</a:t>
            </a:r>
            <a:r>
              <a: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최고 관리자를 통해 관리자 계정의 등록과 삭제가 가능하다</a:t>
            </a:r>
            <a:endParaRPr lang="en-US" altLang="ko-KR" sz="20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관리자는 회원 관리</a:t>
            </a:r>
            <a:r>
              <a: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0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여행 정보 게시판 관리가능하다</a:t>
            </a:r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2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solidFill>
              <a:srgbClr val="D3E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12. </a:t>
              </a:r>
              <a:r>
                <a:rPr lang="ko-KR" altLang="en-US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차후 개발 내용</a:t>
              </a:r>
              <a:endPara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207928" y="2406333"/>
            <a:ext cx="5776143" cy="2919056"/>
          </a:xfrm>
          <a:prstGeom prst="roundRect">
            <a:avLst/>
          </a:prstGeom>
          <a:solidFill>
            <a:srgbClr val="B4C6A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개인의 여행 루트 만들기</a:t>
            </a:r>
            <a:endParaRPr lang="en-US" altLang="ko-KR" sz="20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공개된 여행 루트 리스트 보기</a:t>
            </a:r>
            <a:endParaRPr lang="en-US" altLang="ko-KR" sz="20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게시 글에 여행 루트 추가하기</a:t>
            </a:r>
            <a:endParaRPr lang="en-US" altLang="ko-KR" sz="2000" dirty="0" smtClean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4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11307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주제 및 목적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203200" y="5697415"/>
            <a:ext cx="11785600" cy="990516"/>
          </a:xfrm>
          <a:prstGeom prst="roundRect">
            <a:avLst/>
          </a:prstGeom>
          <a:solidFill>
            <a:srgbClr val="FE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제주 바라기</a:t>
            </a:r>
            <a:endParaRPr lang="en-US" altLang="ko-KR" sz="2800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 및 여행 정보 게시판 사이트</a:t>
            </a:r>
            <a:endParaRPr lang="en-US" altLang="ko-KR" sz="1600" dirty="0" smtClean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892" y="123921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참조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사이트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r="1202"/>
          <a:stretch/>
        </p:blipFill>
        <p:spPr>
          <a:xfrm>
            <a:off x="397892" y="2064908"/>
            <a:ext cx="4944465" cy="250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 r="1130"/>
          <a:stretch/>
        </p:blipFill>
        <p:spPr>
          <a:xfrm>
            <a:off x="3772699" y="2540018"/>
            <a:ext cx="4940958" cy="250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r="1707"/>
          <a:stretch/>
        </p:blipFill>
        <p:spPr>
          <a:xfrm>
            <a:off x="6797094" y="3015128"/>
            <a:ext cx="4919200" cy="250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7597" y="1585681"/>
            <a:ext cx="5965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기존의 운영되고 있는 여행 관련 사이트의 여행지 카테고리 분류 등을 참고한다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9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50769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개발 환경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개발 리소스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67740" y="1354474"/>
            <a:ext cx="9456519" cy="5249837"/>
            <a:chOff x="1545754" y="1340826"/>
            <a:chExt cx="9456519" cy="5249837"/>
          </a:xfrm>
        </p:grpSpPr>
        <p:grpSp>
          <p:nvGrpSpPr>
            <p:cNvPr id="5" name="그룹 4"/>
            <p:cNvGrpSpPr/>
            <p:nvPr/>
          </p:nvGrpSpPr>
          <p:grpSpPr>
            <a:xfrm>
              <a:off x="1548065" y="1340827"/>
              <a:ext cx="1343822" cy="528203"/>
              <a:chOff x="397893" y="2594904"/>
              <a:chExt cx="1343822" cy="52820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6751" y="2658950"/>
                <a:ext cx="5261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548065" y="5185039"/>
              <a:ext cx="1343822" cy="528203"/>
              <a:chOff x="397893" y="2594904"/>
              <a:chExt cx="1343822" cy="528203"/>
            </a:xfrm>
            <a:solidFill>
              <a:srgbClr val="99A799"/>
            </a:solidFill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0190" y="2658950"/>
                <a:ext cx="699230" cy="400110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548065" y="1981529"/>
              <a:ext cx="1343822" cy="528203"/>
              <a:chOff x="397893" y="2594904"/>
              <a:chExt cx="1343822" cy="528203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77711" y="2658950"/>
                <a:ext cx="7841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WAS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48065" y="2622231"/>
              <a:ext cx="1343822" cy="528203"/>
              <a:chOff x="397893" y="2594904"/>
              <a:chExt cx="1343822" cy="528203"/>
            </a:xfrm>
            <a:solidFill>
              <a:srgbClr val="99A799"/>
            </a:solidFill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12788" y="2658950"/>
                <a:ext cx="914033" cy="400110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DBMS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545754" y="3262933"/>
              <a:ext cx="1348446" cy="528203"/>
              <a:chOff x="395582" y="2594904"/>
              <a:chExt cx="1348446" cy="528203"/>
            </a:xfrm>
            <a:solidFill>
              <a:srgbClr val="99A799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5582" y="2658950"/>
                <a:ext cx="1348446" cy="400110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Language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548065" y="3903635"/>
              <a:ext cx="1343822" cy="528203"/>
              <a:chOff x="397893" y="2594904"/>
              <a:chExt cx="1343822" cy="528203"/>
            </a:xfrm>
            <a:solidFill>
              <a:srgbClr val="99A799"/>
            </a:solidFill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95957" y="2658950"/>
                <a:ext cx="947696" cy="400110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Model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548065" y="4544337"/>
              <a:ext cx="1343822" cy="528203"/>
              <a:chOff x="397893" y="2594904"/>
              <a:chExt cx="1343822" cy="528203"/>
            </a:xfrm>
            <a:solidFill>
              <a:srgbClr val="99A799"/>
            </a:solidFill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397893" y="2594904"/>
                <a:ext cx="1343822" cy="528203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6145" y="2658950"/>
                <a:ext cx="747320" cy="400110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WEB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548065" y="5832760"/>
              <a:ext cx="1343822" cy="757895"/>
              <a:chOff x="397893" y="2601923"/>
              <a:chExt cx="1343822" cy="757895"/>
            </a:xfrm>
            <a:solidFill>
              <a:srgbClr val="99A799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397893" y="2601923"/>
                <a:ext cx="1343822" cy="757895"/>
              </a:xfrm>
              <a:prstGeom prst="roundRect">
                <a:avLst/>
              </a:prstGeom>
              <a:solidFill>
                <a:srgbClr val="B4C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EF5ED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4316" y="2626927"/>
                <a:ext cx="990977" cy="707886"/>
              </a:xfrm>
              <a:prstGeom prst="rect">
                <a:avLst/>
              </a:prstGeom>
              <a:solidFill>
                <a:srgbClr val="B4C6A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Open</a:t>
                </a:r>
              </a:p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Source</a:t>
                </a:r>
                <a:endParaRPr lang="ko-KR" altLang="en-US" sz="20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036116" y="1340826"/>
              <a:ext cx="7966157" cy="528203"/>
              <a:chOff x="316006" y="2594904"/>
              <a:chExt cx="7966157" cy="528203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16006" y="2668195"/>
                <a:ext cx="3071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8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Windows 7 Professional K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036116" y="1972379"/>
              <a:ext cx="7966157" cy="528203"/>
              <a:chOff x="316006" y="2594904"/>
              <a:chExt cx="7966157" cy="52820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16006" y="2684830"/>
                <a:ext cx="2707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8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Apache Tomcat 9.0.31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036116" y="2603932"/>
              <a:ext cx="7966157" cy="528203"/>
              <a:chOff x="316006" y="2594904"/>
              <a:chExt cx="7966157" cy="528203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006" y="2668195"/>
                <a:ext cx="1776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8000" lvl="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Oracle XE 11g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2995172" y="3235485"/>
              <a:ext cx="8007101" cy="528203"/>
              <a:chOff x="275062" y="2594904"/>
              <a:chExt cx="8007101" cy="528203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5062" y="2667976"/>
                <a:ext cx="3588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Java Platform 8, JSP &amp; Servlet 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2995172" y="3867038"/>
              <a:ext cx="8007101" cy="528203"/>
              <a:chOff x="275062" y="2594904"/>
              <a:chExt cx="8007101" cy="528203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75062" y="2674339"/>
                <a:ext cx="2765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MVC model (model 2)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995172" y="4498591"/>
              <a:ext cx="8007101" cy="528203"/>
              <a:chOff x="275062" y="2594904"/>
              <a:chExt cx="8007101" cy="528203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75062" y="2674339"/>
                <a:ext cx="3527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HTML5, CSS/CSS3, JavaScript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95172" y="5130144"/>
              <a:ext cx="8007101" cy="528203"/>
              <a:chOff x="275062" y="2594904"/>
              <a:chExt cx="8007101" cy="528203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75062" y="2674339"/>
                <a:ext cx="7808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Eclipse IDE for Enterprise Java Developers, </a:t>
                </a:r>
                <a:r>
                  <a:rPr lang="en-US" altLang="ko-KR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eXERD</a:t>
                </a: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(E-R Modeling Tool)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2995172" y="5761701"/>
              <a:ext cx="8007101" cy="828962"/>
              <a:chOff x="275062" y="2594904"/>
              <a:chExt cx="8007101" cy="528203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397893" y="2594904"/>
                <a:ext cx="7884270" cy="528203"/>
              </a:xfrm>
              <a:prstGeom prst="roundRect">
                <a:avLst/>
              </a:prstGeom>
              <a:noFill/>
              <a:ln w="28575">
                <a:solidFill>
                  <a:srgbClr val="B4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75062" y="2653089"/>
                <a:ext cx="7159652" cy="411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JavaScript </a:t>
                </a:r>
                <a:r>
                  <a:rPr lang="en-US" altLang="ko-KR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jquery-3.4.1, jquery-ui-1.12.1</a:t>
                </a:r>
                <a:r>
                  <a:rPr lang="en-US" altLang="ko-KR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, </a:t>
                </a:r>
                <a:r>
                  <a:rPr lang="en-US" altLang="ko-KR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cos File Upload library, </a:t>
                </a:r>
              </a:p>
              <a:p>
                <a:pPr marL="1800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 err="1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SummerNote</a:t>
                </a:r>
                <a:r>
                  <a:rPr lang="en-US" altLang="ko-KR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Edit, </a:t>
                </a:r>
                <a:r>
                  <a:rPr lang="en-US" altLang="ko-KR" dirty="0" err="1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kakao</a:t>
                </a:r>
                <a:r>
                  <a:rPr lang="en-US" altLang="ko-KR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maps</a:t>
                </a:r>
                <a:endParaRPr lang="en-US" altLang="ko-KR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93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직선 연결선 103"/>
          <p:cNvCxnSpPr/>
          <p:nvPr/>
        </p:nvCxnSpPr>
        <p:spPr>
          <a:xfrm>
            <a:off x="678270" y="3804026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1692337" y="3437947"/>
            <a:ext cx="0" cy="1131244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2702248" y="3870022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799826" y="3804026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968613" y="3806378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096877" y="3827982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110944" y="3783776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8096009" y="3403992"/>
            <a:ext cx="0" cy="118889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9223467" y="3771301"/>
            <a:ext cx="0" cy="1832489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0338348" y="3898497"/>
            <a:ext cx="0" cy="673057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1580153" y="5092825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0401811" y="5090218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8045123" y="5113991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866779" y="5091195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494309" y="2243233"/>
            <a:ext cx="0" cy="1194714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377260" y="2254492"/>
            <a:ext cx="0" cy="772506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095992" y="1243773"/>
            <a:ext cx="0" cy="10354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70165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3.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작업 분할 구조도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(WBS)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5357409" y="1177850"/>
            <a:ext cx="1477167" cy="435176"/>
          </a:xfrm>
          <a:prstGeom prst="roundRect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FEF5E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제주바라기</a:t>
            </a:r>
            <a:endParaRPr lang="ko-KR" altLang="en-US" sz="2000" dirty="0">
              <a:solidFill>
                <a:srgbClr val="FEF5E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811341" y="2605474"/>
            <a:ext cx="1131838" cy="48781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12681" y="1749836"/>
            <a:ext cx="1766622" cy="433043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로그아웃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30898" y="2630556"/>
            <a:ext cx="1152744" cy="496827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5494309" y="2279176"/>
            <a:ext cx="5918120" cy="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1657012" y="3438832"/>
            <a:ext cx="6475880" cy="4511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03201" y="3637239"/>
            <a:ext cx="2978274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관련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45401" y="3637240"/>
            <a:ext cx="2284593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90957" y="3649577"/>
            <a:ext cx="5220383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 정보 게시판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3200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31334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정보 수정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17267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회원탈퇴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605024" y="4349695"/>
            <a:ext cx="975644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861200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삭제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590957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658662" y="4349695"/>
            <a:ext cx="1138615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상세보기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45962" y="5305019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작성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45401" y="4349695"/>
            <a:ext cx="1108851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18179" y="4349695"/>
            <a:ext cx="1108851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644595" y="4349695"/>
            <a:ext cx="950140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수정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8702650" y="5305019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수정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524306" y="5305019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9880994" y="5305019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ko-KR" altLang="en-US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1059336" y="5305019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삭제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 flipH="1">
            <a:off x="6834576" y="5122924"/>
            <a:ext cx="4745577" cy="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22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/>
          <p:cNvCxnSpPr/>
          <p:nvPr/>
        </p:nvCxnSpPr>
        <p:spPr>
          <a:xfrm>
            <a:off x="2682224" y="3822471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838961" y="3868777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746330" y="3405935"/>
            <a:ext cx="0" cy="1215104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765506" y="3830324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923320" y="3808619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893415" y="3847059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8767344" y="3802853"/>
            <a:ext cx="4156" cy="72286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9632840" y="3405773"/>
            <a:ext cx="0" cy="118889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10590341" y="3771013"/>
            <a:ext cx="0" cy="1832489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1643676" y="3896862"/>
            <a:ext cx="0" cy="673057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8339510" y="5113703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9604201" y="5089930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247513" y="5113703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069169" y="5090907"/>
            <a:ext cx="0" cy="4068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131798" y="2243233"/>
            <a:ext cx="0" cy="769251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014749" y="2254492"/>
            <a:ext cx="0" cy="1197969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095992" y="1243773"/>
            <a:ext cx="0" cy="1035403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370165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3.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작업 분할 구조도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(WBS)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5357409" y="1177850"/>
            <a:ext cx="1477167" cy="435176"/>
          </a:xfrm>
          <a:prstGeom prst="roundRect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FEF5E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제주바라기</a:t>
            </a:r>
            <a:endParaRPr lang="ko-KR" altLang="en-US" sz="2000" dirty="0">
              <a:solidFill>
                <a:srgbClr val="FEF5E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48830" y="2605474"/>
            <a:ext cx="1131838" cy="487817"/>
          </a:xfrm>
          <a:prstGeom prst="roundRect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12681" y="1749836"/>
            <a:ext cx="1766622" cy="433043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lang="en-US" altLang="ko-KR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로그아웃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8387" y="2630556"/>
            <a:ext cx="1152744" cy="49682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1131798" y="2279176"/>
            <a:ext cx="5918120" cy="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1721131" y="3437947"/>
            <a:ext cx="7911710" cy="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3221529" y="3637240"/>
            <a:ext cx="1937428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관련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12681" y="3637240"/>
            <a:ext cx="2239065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99340" y="3649577"/>
            <a:ext cx="4489459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 정보 게시판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187467" y="4344359"/>
            <a:ext cx="936816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강등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45032" y="4349695"/>
            <a:ext cx="836275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작성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218755" y="4344358"/>
            <a:ext cx="771206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삭제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99340" y="4351502"/>
            <a:ext cx="814414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058277" y="4349694"/>
            <a:ext cx="1138615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상세보기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48352" y="5304731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작성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193040" y="4349694"/>
            <a:ext cx="1106023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39931" y="4349695"/>
            <a:ext cx="1106023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212585" y="4349695"/>
            <a:ext cx="814414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 수정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807472" y="5304731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수정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677912" y="5304731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937032" y="5304731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대댓글</a:t>
            </a:r>
            <a:r>
              <a:rPr lang="ko-KR" altLang="en-US" sz="12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작성</a:t>
            </a:r>
            <a:endParaRPr lang="ko-KR" altLang="en-US" sz="12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0066594" y="5304731"/>
            <a:ext cx="1041634" cy="325147"/>
          </a:xfrm>
          <a:prstGeom prst="roundRect">
            <a:avLst/>
          </a:prstGeom>
          <a:solidFill>
            <a:srgbClr val="B4C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댓글 삭제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 flipH="1">
            <a:off x="6036967" y="5122636"/>
            <a:ext cx="4553374" cy="0"/>
          </a:xfrm>
          <a:prstGeom prst="line">
            <a:avLst/>
          </a:prstGeom>
          <a:ln w="76200">
            <a:solidFill>
              <a:srgbClr val="6680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3221528" y="4352045"/>
            <a:ext cx="936816" cy="354383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 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00739" y="4351503"/>
            <a:ext cx="865738" cy="501268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en-US" altLang="ko-KR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목록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28164" y="4351503"/>
            <a:ext cx="865738" cy="501268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en-US" altLang="ko-KR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등록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255589" y="4351503"/>
            <a:ext cx="865738" cy="501268"/>
          </a:xfrm>
          <a:prstGeom prst="roundRect">
            <a:avLst/>
          </a:prstGeom>
          <a:solidFill>
            <a:srgbClr val="ADC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</a:t>
            </a:r>
            <a:endParaRPr lang="en-US" altLang="ko-KR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ko-KR" altLang="en-US" sz="1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97892" y="3637240"/>
            <a:ext cx="2723435" cy="398234"/>
          </a:xfrm>
          <a:prstGeom prst="roundRect">
            <a:avLst/>
          </a:prstGeom>
          <a:solidFill>
            <a:srgbClr val="66806A"/>
          </a:solidFill>
          <a:ln>
            <a:solidFill>
              <a:srgbClr val="668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관련</a:t>
            </a:r>
            <a:endParaRPr lang="ko-KR" altLang="en-US" sz="16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3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177163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4.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작업 일정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3"/>
          <a:stretch/>
        </p:blipFill>
        <p:spPr>
          <a:xfrm>
            <a:off x="2978960" y="1248507"/>
            <a:ext cx="6234079" cy="55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712584" y="1548832"/>
            <a:ext cx="9013471" cy="4939054"/>
          </a:xfrm>
          <a:prstGeom prst="roundRect">
            <a:avLst/>
          </a:prstGeom>
          <a:solidFill>
            <a:srgbClr val="B4C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3200" y="250846"/>
            <a:ext cx="11785600" cy="812800"/>
            <a:chOff x="203200" y="250846"/>
            <a:chExt cx="11785600" cy="812800"/>
          </a:xfrm>
          <a:solidFill>
            <a:srgbClr val="B4C6A6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203200" y="250846"/>
              <a:ext cx="11785600" cy="812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7892" y="426413"/>
              <a:ext cx="2339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요구사항 분석</a:t>
              </a:r>
              <a:endParaRPr lang="ko-KR" altLang="en-US" sz="2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1944805" y="1378697"/>
            <a:ext cx="1152744" cy="496827"/>
          </a:xfrm>
          <a:prstGeom prst="roundRect">
            <a:avLst/>
          </a:prstGeom>
          <a:solidFill>
            <a:srgbClr val="668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사용자</a:t>
            </a:r>
            <a:endParaRPr lang="ko-KR" altLang="en-US" sz="20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7561" y="1921631"/>
            <a:ext cx="7720383" cy="419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회원가입이 가능하다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회원가입 이전에도 여행지 검색과 글 목록과 글 상세 보기는 가능하다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로그인 후 회원 정보 수정이 가능하다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여행지 검색과 글 목록</a:t>
            </a:r>
            <a:r>
              <a: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글 상세 보기가 가능하다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여행 게시판에 글을 작성할 수 있다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글 상세 보기에서 댓글을 달 수 있고 </a:t>
            </a:r>
            <a:r>
              <a:rPr lang="ko-KR" altLang="en-US" sz="20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대댓글도</a:t>
            </a: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달 수 있다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자신이 작성한 글</a:t>
            </a:r>
            <a:r>
              <a: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댓글을 삭제할 수 있다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자신이 작성한 글 삭제 시 해당 글의 댓글과 </a:t>
            </a:r>
            <a:r>
              <a:rPr lang="ko-KR" altLang="en-US" sz="20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대댓글이</a:t>
            </a: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전부 삭제된다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자신이 작성한 댓글 삭제 시 밑에 달려있는 </a:t>
            </a:r>
            <a:r>
              <a:rPr lang="ko-KR" altLang="en-US" sz="20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대댓글도</a:t>
            </a:r>
            <a:r>
              <a: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삭제된다</a:t>
            </a:r>
            <a:endParaRPr lang="en-US" altLang="ko-KR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5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1388</Words>
  <Application>Microsoft Office PowerPoint</Application>
  <PresentationFormat>와이드스크린</PresentationFormat>
  <Paragraphs>398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제주고딕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76</cp:revision>
  <dcterms:created xsi:type="dcterms:W3CDTF">2022-06-24T01:47:24Z</dcterms:created>
  <dcterms:modified xsi:type="dcterms:W3CDTF">2022-07-11T02:53:55Z</dcterms:modified>
</cp:coreProperties>
</file>